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11"/>
  </p:notesMasterIdLst>
  <p:sldIdLst>
    <p:sldId id="256" r:id="rId3"/>
    <p:sldId id="257" r:id="rId4"/>
    <p:sldId id="258" r:id="rId5"/>
    <p:sldId id="266" r:id="rId6"/>
    <p:sldId id="259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D74593-5767-4F9E-B4A5-ABAD303AA012}" type="datetime2">
              <a:rPr lang="en-US" smtClean="0"/>
              <a:pPr/>
              <a:t>Monday, October 12,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A.A. 201452016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C811E-215E-48FE-BE58-FF35D98166F2}" type="datetime2">
              <a:rPr lang="en-US" smtClean="0"/>
              <a:pPr/>
              <a:t>Monday, October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33AD-11CB-4CF5-97B8-527A14BC092F}" type="datetime2">
              <a:rPr lang="en-US" smtClean="0"/>
              <a:pPr/>
              <a:t>Monday, October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2CBAC-3CC0-43BF-B1E5-07E44A291713}" type="datetime2">
              <a:rPr lang="en-US" smtClean="0"/>
              <a:pPr/>
              <a:t>Monday, October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9814A-177A-4FD7-9D61-1510F259AA44}" type="datetime2">
              <a:rPr lang="en-US" smtClean="0"/>
              <a:pPr/>
              <a:t>Monday, October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3025D-5B44-4F86-B40E-B8FE99B7BE04}" type="datetime2">
              <a:rPr lang="en-US" smtClean="0"/>
              <a:pPr/>
              <a:t>Monday, October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AB75C-740E-41EE-BA4C-AEB1FCEABB08}" type="datetime2">
              <a:rPr lang="en-US" smtClean="0"/>
              <a:pPr/>
              <a:t>Monday, October 12,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192C-F7F6-45EF-B7B7-288DC006C6AC}" type="datetime2">
              <a:rPr lang="en-US" smtClean="0"/>
              <a:pPr/>
              <a:t>Monday, October 12,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0E99E-6BC5-4AA0-A1C5-5B22BBE1D873}" type="datetime2">
              <a:rPr lang="en-US" smtClean="0"/>
              <a:pPr/>
              <a:t>Monday, October 12,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461A96-1589-45E7-9B9F-0FFAB1A88B4C}" type="datetime2">
              <a:rPr lang="en-US" smtClean="0"/>
              <a:pPr/>
              <a:t>Monday, October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E2C91F-1EA6-433F-A694-E3C67F45D82B}" type="datetime2">
              <a:rPr lang="en-US" smtClean="0"/>
              <a:pPr/>
              <a:t>Monday, October 12,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A.A. 201452016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1F9190A5-1CA2-4CF9-9671-BF79090F7604}" type="datetime2">
              <a:rPr lang="en-US" smtClean="0"/>
              <a:pPr/>
              <a:t>Monday, October 12,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A.A. 201452016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va.su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fontScale="92500"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pPr algn="ctr"/>
            <a:endParaRPr lang="it-IT" sz="3100" b="1" dirty="0" smtClean="0"/>
          </a:p>
          <a:p>
            <a:pPr algn="ctr"/>
            <a:r>
              <a:rPr lang="it-IT" sz="3100" b="1" dirty="0" smtClean="0"/>
              <a:t>Libreria standard</a:t>
            </a:r>
            <a:endParaRPr lang="it-IT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Java possiede un’enorme e lussuosa libreria di classi standard, che costituisce uno dei punti di forza del linguaggio.</a:t>
            </a:r>
          </a:p>
          <a:p>
            <a:r>
              <a:rPr lang="it-IT" dirty="0" smtClean="0"/>
              <a:t>Essa è organizzata in vari </a:t>
            </a:r>
            <a:r>
              <a:rPr lang="it-IT" b="1" dirty="0" smtClean="0"/>
              <a:t>package</a:t>
            </a:r>
            <a:r>
              <a:rPr lang="it-IT" dirty="0" smtClean="0"/>
              <a:t> e </a:t>
            </a:r>
            <a:r>
              <a:rPr lang="it-IT" b="1" dirty="0" err="1" smtClean="0"/>
              <a:t>subpackage</a:t>
            </a:r>
            <a:r>
              <a:rPr lang="it-IT" dirty="0" smtClean="0"/>
              <a:t> (fisicamente corrispondono a cartelle e sottocartelle) che raccolgono le classi secondo un’organizzazione basata sul campo d’utilizzo.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libreria standard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principali package sono:</a:t>
            </a:r>
          </a:p>
          <a:p>
            <a:pPr lvl="1"/>
            <a:r>
              <a:rPr lang="it-IT" b="1" dirty="0" err="1" smtClean="0"/>
              <a:t>java.io</a:t>
            </a:r>
            <a:r>
              <a:rPr lang="it-IT" b="1" dirty="0" smtClean="0"/>
              <a:t> </a:t>
            </a:r>
            <a:r>
              <a:rPr lang="it-IT" dirty="0" smtClean="0"/>
              <a:t>contiene classi per realizzare l’input – output in Java</a:t>
            </a:r>
          </a:p>
          <a:p>
            <a:pPr lvl="1"/>
            <a:r>
              <a:rPr lang="it-IT" b="1" dirty="0" err="1" smtClean="0"/>
              <a:t>java.awt</a:t>
            </a:r>
            <a:r>
              <a:rPr lang="it-IT" b="1" dirty="0" smtClean="0"/>
              <a:t> </a:t>
            </a:r>
            <a:r>
              <a:rPr lang="it-IT" dirty="0" smtClean="0"/>
              <a:t>contiene classi per realizzare interfacce grafiche, come Button</a:t>
            </a:r>
          </a:p>
          <a:p>
            <a:pPr lvl="1"/>
            <a:r>
              <a:rPr lang="it-IT" b="1" dirty="0" err="1" smtClean="0"/>
              <a:t>java.net</a:t>
            </a:r>
            <a:r>
              <a:rPr lang="it-IT" b="1" dirty="0" smtClean="0"/>
              <a:t> </a:t>
            </a:r>
            <a:r>
              <a:rPr lang="it-IT" dirty="0" smtClean="0"/>
              <a:t>contiene classi per realizzare connessioni, come </a:t>
            </a:r>
            <a:r>
              <a:rPr lang="it-IT" dirty="0" err="1" smtClean="0"/>
              <a:t>Socket</a:t>
            </a:r>
            <a:endParaRPr lang="it-IT" dirty="0" smtClean="0"/>
          </a:p>
          <a:p>
            <a:pPr lvl="1"/>
            <a:r>
              <a:rPr lang="it-IT" b="1" dirty="0" err="1" smtClean="0"/>
              <a:t>java.applet</a:t>
            </a:r>
            <a:r>
              <a:rPr lang="it-IT" b="1" dirty="0" smtClean="0"/>
              <a:t> </a:t>
            </a:r>
            <a:r>
              <a:rPr lang="it-IT" dirty="0" smtClean="0"/>
              <a:t>contiene un’unica classe: Applet. Questa permette di realizzare applet</a:t>
            </a:r>
          </a:p>
          <a:p>
            <a:pPr lvl="1"/>
            <a:r>
              <a:rPr lang="it-IT" b="1" dirty="0" err="1" smtClean="0"/>
              <a:t>java.util</a:t>
            </a:r>
            <a:r>
              <a:rPr lang="it-IT" b="1" dirty="0" smtClean="0"/>
              <a:t> </a:t>
            </a:r>
            <a:r>
              <a:rPr lang="it-IT" dirty="0" smtClean="0"/>
              <a:t>raccoglie classi d’utilità, come Date</a:t>
            </a:r>
          </a:p>
          <a:p>
            <a:pPr lvl="1"/>
            <a:r>
              <a:rPr lang="it-IT" b="1" dirty="0" err="1" smtClean="0"/>
              <a:t>java.lang</a:t>
            </a:r>
            <a:r>
              <a:rPr lang="it-IT" b="1" dirty="0" smtClean="0"/>
              <a:t> </a:t>
            </a:r>
            <a:r>
              <a:rPr lang="it-IT" dirty="0" smtClean="0"/>
              <a:t>è il package che contiene le classi nucleo del linguaggio, come </a:t>
            </a:r>
            <a:r>
              <a:rPr lang="it-IT" dirty="0" smtClean="0"/>
              <a:t>System, </a:t>
            </a:r>
            <a:r>
              <a:rPr lang="it-IT" dirty="0" err="1" smtClean="0"/>
              <a:t>String</a:t>
            </a:r>
            <a:r>
              <a:rPr lang="it-IT" dirty="0" smtClean="0"/>
              <a:t>, </a:t>
            </a:r>
            <a:r>
              <a:rPr lang="it-IT" dirty="0" err="1" smtClean="0"/>
              <a:t>Comparable…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libreria standard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r>
              <a:rPr lang="it-IT" sz="2400" dirty="0" smtClean="0"/>
              <a:t>In qualunque programma Java ci si può riferire a tali classi tramite il loro nome "lungo", cioè avente come prefisso anche il nome del package e del </a:t>
            </a:r>
            <a:r>
              <a:rPr lang="it-IT" sz="2400" dirty="0" err="1" smtClean="0"/>
              <a:t>subpackage</a:t>
            </a:r>
            <a:r>
              <a:rPr lang="it-IT" sz="2400" dirty="0" smtClean="0"/>
              <a:t>.  </a:t>
            </a:r>
          </a:p>
          <a:p>
            <a:pPr>
              <a:spcBef>
                <a:spcPts val="600"/>
              </a:spcBef>
              <a:buNone/>
            </a:pPr>
            <a:r>
              <a:rPr lang="it-IT" sz="2400" dirty="0" err="1" smtClean="0"/>
              <a:t>Es</a:t>
            </a:r>
            <a:r>
              <a:rPr lang="it-IT" sz="2400" dirty="0" smtClean="0"/>
              <a:t>:   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tastiera =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it-IT" sz="2400" dirty="0" smtClean="0"/>
              <a:t>Tuttavia nomi così “lunghi" sono scomodissimi!</a:t>
            </a:r>
          </a:p>
          <a:p>
            <a:r>
              <a:rPr lang="it-IT" sz="2400" dirty="0" smtClean="0"/>
              <a:t>Le dichiarazioni 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it-IT" sz="2400" dirty="0" smtClean="0"/>
              <a:t>, che possono essere messe solo all'inizio di un file .java, prima di ogni dichiarazione di classe, permettono di usare in quel file i nomi "corti" delle classi importate, senza il prefisso del package.</a:t>
            </a:r>
          </a:p>
          <a:p>
            <a:endParaRPr lang="it-IT" sz="2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comando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 utilizzare il nome “corto” di una classe della libreria all’interno di una nuova classe bisogna dunque importarla.</a:t>
            </a:r>
          </a:p>
          <a:p>
            <a:r>
              <a:rPr lang="it-IT" dirty="0" smtClean="0"/>
              <a:t>Supponiamo di voler utilizzare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it-IT" dirty="0" smtClean="0"/>
              <a:t> del package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it-IT" dirty="0" err="1" smtClean="0"/>
              <a:t>.</a:t>
            </a:r>
            <a:r>
              <a:rPr lang="it-IT" dirty="0" smtClean="0"/>
              <a:t> Prima di dichiarare la classe in cui abbiamo intenzione di utilizzare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it-IT" dirty="0" smtClean="0"/>
              <a:t> dobbiamo scrivere: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dirty="0" smtClean="0"/>
              <a:t>oppure, per importare tutte le classi del package </a:t>
            </a:r>
            <a:r>
              <a:rPr lang="it-IT" dirty="0" err="1" smtClean="0"/>
              <a:t>java.util</a:t>
            </a:r>
            <a:r>
              <a:rPr lang="it-IT" dirty="0" smtClean="0"/>
              <a:t>: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java.util.*; //</a:t>
            </a:r>
            <a:r>
              <a:rPr lang="it-IT" dirty="0" smtClean="0"/>
              <a:t> e’ detto wild card</a:t>
            </a:r>
          </a:p>
          <a:p>
            <a:pPr algn="ctr">
              <a:buNone/>
            </a:pP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Il comando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import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Di default in ogni file Java è importato automaticamente tutto il package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it-IT" dirty="0" smtClean="0"/>
              <a:t>, senza il quale non potremmo utilizzare classi fondamentali quali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System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it-IT" dirty="0" smtClean="0"/>
              <a:t>.</a:t>
            </a:r>
          </a:p>
          <a:p>
            <a:r>
              <a:rPr lang="it-IT" dirty="0" smtClean="0"/>
              <a:t>Notiamo che questa è una delle caratteristiche che rende Java definibile come "semplice". Quindi, nel momento in cui compiliamo una classe Java, il compilatore anteporrà alla dichiarazione della nostra classe il comando: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java.lang.*;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Il comando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import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Le dichiarazioni di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it-IT" dirty="0" smtClean="0"/>
              <a:t> NON copiano programmi né in formato sorgente né in formato compilato; rendono semplicemente utilizzabili nomi corti invece di nomi lunghi. Pertanto, importare tutte le classi di un package non è penalizzante rispetto a importarne una sola.</a:t>
            </a:r>
          </a:p>
          <a:p>
            <a:r>
              <a:rPr lang="it-IT" dirty="0" smtClean="0"/>
              <a:t>L’asterisco non implica l’importazione delle classi appartenenti ai “sottopackage” (per esempio import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java.awt.*</a:t>
            </a:r>
            <a:r>
              <a:rPr lang="it-IT" dirty="0" smtClean="0"/>
              <a:t> né di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java.awt.event.*</a:t>
            </a:r>
            <a:r>
              <a:rPr lang="it-IT" dirty="0" smtClean="0"/>
              <a:t>).</a:t>
            </a:r>
          </a:p>
          <a:p>
            <a:r>
              <a:rPr lang="it-IT" dirty="0" smtClean="0"/>
              <a:t>Quindi l’istruzione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java.*</a:t>
            </a:r>
            <a:r>
              <a:rPr lang="it-IT" dirty="0" smtClean="0"/>
              <a:t> non importa tutti i package fondamentali.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Il comando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import: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remark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 conoscere tutte le classi (che sono in continua evoluzione), basta consultare la documentazione del </a:t>
            </a:r>
            <a:r>
              <a:rPr lang="it-IT" dirty="0" err="1" smtClean="0"/>
              <a:t>J.D.K</a:t>
            </a:r>
            <a:r>
              <a:rPr lang="it-IT" dirty="0" smtClean="0"/>
              <a:t> (da installare a parte). </a:t>
            </a:r>
          </a:p>
          <a:p>
            <a:r>
              <a:rPr lang="it-IT" dirty="0" smtClean="0"/>
              <a:t>Aprire il file "</a:t>
            </a:r>
            <a:r>
              <a:rPr lang="it-IT" dirty="0" err="1" smtClean="0"/>
              <a:t>index.html</a:t>
            </a:r>
            <a:r>
              <a:rPr lang="it-IT" dirty="0" smtClean="0"/>
              <a:t>" che si trova nella cartella “API” della cartella "</a:t>
            </a:r>
            <a:r>
              <a:rPr lang="it-IT" dirty="0" err="1" smtClean="0"/>
              <a:t>Docs</a:t>
            </a:r>
            <a:r>
              <a:rPr lang="it-IT" dirty="0" smtClean="0"/>
              <a:t>" del </a:t>
            </a:r>
            <a:r>
              <a:rPr lang="it-IT" dirty="0" err="1" smtClean="0"/>
              <a:t>J.D.K.</a:t>
            </a:r>
            <a:endParaRPr lang="it-IT" dirty="0" smtClean="0"/>
          </a:p>
          <a:p>
            <a:r>
              <a:rPr lang="it-IT" dirty="0" smtClean="0"/>
              <a:t>Se non si trova la cartella fare una ricerca sul disco rigido. </a:t>
            </a:r>
          </a:p>
          <a:p>
            <a:r>
              <a:rPr lang="it-IT" dirty="0" smtClean="0"/>
              <a:t>Se la ricerca fallisce procurarsi la documentazione ( </a:t>
            </a:r>
            <a:r>
              <a:rPr lang="it-IT" dirty="0" smtClean="0">
                <a:hlinkClick r:id="rId2"/>
              </a:rPr>
              <a:t>www.java.sun.com</a:t>
            </a:r>
            <a:r>
              <a:rPr lang="it-IT" dirty="0" smtClean="0"/>
              <a:t> )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201452016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La </a:t>
            </a:r>
            <a:r>
              <a:rPr lang="it-IT" sz="2800" smtClean="0"/>
              <a:t>libreria standard</a:t>
            </a:r>
            <a:r>
              <a:rPr lang="it-IT" sz="280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remark</a:t>
            </a:r>
            <a:endParaRPr lang="it-IT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565</Words>
  <Application>Microsoft Office PowerPoint</Application>
  <PresentationFormat>Presentazione su schermo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BrainstrmSess</vt:lpstr>
      <vt:lpstr>Università degli Studi dell’Aquila</vt:lpstr>
      <vt:lpstr>La libreria standard</vt:lpstr>
      <vt:lpstr>La libreria standard</vt:lpstr>
      <vt:lpstr>Il comando import</vt:lpstr>
      <vt:lpstr>Il comando import</vt:lpstr>
      <vt:lpstr>Il comando import</vt:lpstr>
      <vt:lpstr>Il comando import: remark</vt:lpstr>
      <vt:lpstr>La libreria standard: remark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2015-10-12T09:55:40Z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